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6" r:id="rId5"/>
    <p:sldId id="277" r:id="rId6"/>
    <p:sldId id="258" r:id="rId7"/>
    <p:sldId id="290" r:id="rId8"/>
    <p:sldId id="294" r:id="rId9"/>
    <p:sldId id="296" r:id="rId10"/>
    <p:sldId id="297" r:id="rId11"/>
    <p:sldId id="298" r:id="rId12"/>
    <p:sldId id="264" r:id="rId13"/>
    <p:sldId id="299"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204" autoAdjust="0"/>
  </p:normalViewPr>
  <p:slideViewPr>
    <p:cSldViewPr snapToGrid="0">
      <p:cViewPr>
        <p:scale>
          <a:sx n="68" d="100"/>
          <a:sy n="68" d="100"/>
        </p:scale>
        <p:origin x="816" y="4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5/29/2024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121359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976705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3243089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6958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990160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769560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LENDING CLUB CASE STUDY </a:t>
            </a:r>
          </a:p>
        </p:txBody>
      </p:sp>
      <p:sp>
        <p:nvSpPr>
          <p:cNvPr id="3" name="TextBox 2">
            <a:extLst>
              <a:ext uri="{FF2B5EF4-FFF2-40B4-BE49-F238E27FC236}">
                <a16:creationId xmlns:a16="http://schemas.microsoft.com/office/drawing/2014/main" id="{A9EDF30E-7B86-F815-34FA-4721D9A48E78}"/>
              </a:ext>
            </a:extLst>
          </p:cNvPr>
          <p:cNvSpPr txBox="1"/>
          <p:nvPr/>
        </p:nvSpPr>
        <p:spPr>
          <a:xfrm>
            <a:off x="7929563" y="4686300"/>
            <a:ext cx="3100387" cy="646331"/>
          </a:xfrm>
          <a:prstGeom prst="rect">
            <a:avLst/>
          </a:prstGeom>
          <a:noFill/>
        </p:spPr>
        <p:txBody>
          <a:bodyPr wrap="square" rtlCol="0">
            <a:spAutoFit/>
          </a:bodyPr>
          <a:lstStyle/>
          <a:p>
            <a:r>
              <a:rPr lang="en-US" dirty="0">
                <a:solidFill>
                  <a:schemeClr val="bg1"/>
                </a:solidFill>
              </a:rPr>
              <a:t>By Atul Srivastava &amp; </a:t>
            </a:r>
          </a:p>
          <a:p>
            <a:r>
              <a:rPr lang="en-US" dirty="0">
                <a:solidFill>
                  <a:schemeClr val="bg1"/>
                </a:solidFill>
              </a:rPr>
              <a:t>Srilekha Amancheerla</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Recommendation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604911" y="1702191"/>
            <a:ext cx="6754739" cy="4652572"/>
          </a:xfrm>
        </p:spPr>
        <p:txBody>
          <a:bodyPr vert="horz" lIns="91440" tIns="45720" rIns="91440" bIns="45720" rtlCol="0" anchor="t">
            <a:normAutofit/>
          </a:bodyPr>
          <a:lstStyle/>
          <a:p>
            <a:pPr marL="285750" indent="-285750">
              <a:buFont typeface="Arial" panose="020B0604020202020204" pitchFamily="34" charset="0"/>
              <a:buChar char="•"/>
            </a:pPr>
            <a:r>
              <a:rPr lang="en-US" dirty="0"/>
              <a:t>Limit the loan amount to 12000 for applicants with ownership of mortgage. This also show financial status of a risky applicant. </a:t>
            </a:r>
          </a:p>
          <a:p>
            <a:pPr marL="285750" indent="-285750">
              <a:buFont typeface="Arial" panose="020B0604020202020204" pitchFamily="34" charset="0"/>
              <a:buChar char="•"/>
            </a:pPr>
            <a:r>
              <a:rPr lang="en-US" dirty="0"/>
              <a:t>To encourage small business but also keep the investors less risked. The rate of interest for applicants for small business can be reduced around 2% </a:t>
            </a:r>
          </a:p>
          <a:p>
            <a:pPr marL="285750" indent="-285750">
              <a:buFont typeface="Arial" panose="020B0604020202020204" pitchFamily="34" charset="0"/>
              <a:buChar char="•"/>
            </a:pPr>
            <a:r>
              <a:rPr lang="en-US" dirty="0"/>
              <a:t> Increase the rate of interest by 0.5% to the loan amount for applicants whose purpose is moving, as the loan amount is less and are more likely to repay. </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026097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r>
              <a:rPr lang="en-US" dirty="0"/>
              <a:t>Problem statement and approach</a:t>
            </a:r>
          </a:p>
          <a:p>
            <a:r>
              <a:rPr lang="en-US" dirty="0"/>
              <a:t>Analysis – Univariate &amp; Bivariate</a:t>
            </a:r>
          </a:p>
          <a:p>
            <a:r>
              <a:rPr lang="en-US" dirty="0"/>
              <a:t>Conclusion &amp; Recommendation</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300539" y="385763"/>
            <a:ext cx="4557712" cy="1327786"/>
          </a:xfrm>
        </p:spPr>
        <p:txBody>
          <a:bodyPr>
            <a:normAutofit fontScale="90000"/>
          </a:bodyPr>
          <a:lstStyle/>
          <a:p>
            <a:r>
              <a:rPr lang="en-US" dirty="0"/>
              <a:t>PROBLEM STATEMENT</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E67F783-4DF2-4537-9649-ABAA304DEE23}"/>
              </a:ext>
            </a:extLst>
          </p:cNvPr>
          <p:cNvSpPr txBox="1"/>
          <p:nvPr/>
        </p:nvSpPr>
        <p:spPr>
          <a:xfrm>
            <a:off x="5014913" y="2143125"/>
            <a:ext cx="6343650" cy="1754326"/>
          </a:xfrm>
          <a:prstGeom prst="rect">
            <a:avLst/>
          </a:prstGeom>
          <a:noFill/>
        </p:spPr>
        <p:txBody>
          <a:bodyPr wrap="square" rtlCol="0">
            <a:spAutoFit/>
          </a:bodyPr>
          <a:lstStyle/>
          <a:p>
            <a:r>
              <a:rPr lang="en-US" dirty="0">
                <a:solidFill>
                  <a:schemeClr val="bg1"/>
                </a:solidFill>
              </a:rPr>
              <a:t>Lending club case study:</a:t>
            </a:r>
          </a:p>
          <a:p>
            <a:endParaRPr lang="en-US" dirty="0">
              <a:solidFill>
                <a:schemeClr val="bg1"/>
              </a:solidFill>
            </a:endParaRPr>
          </a:p>
          <a:p>
            <a:r>
              <a:rPr lang="en-US" dirty="0">
                <a:solidFill>
                  <a:schemeClr val="bg1"/>
                </a:solidFill>
              </a:rPr>
              <a:t>Lending club  specialized in the various types of loans offering to urban customers would like to assess the risk of loan defaulters in order to minimize credit losses to the company</a:t>
            </a: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4896094" cy="713015"/>
          </a:xfrm>
        </p:spPr>
        <p:txBody>
          <a:bodyPr>
            <a:normAutofit fontScale="90000"/>
          </a:bodyPr>
          <a:lstStyle/>
          <a:p>
            <a:r>
              <a:rPr lang="en-US" dirty="0"/>
              <a:t>APPROACH​</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18500" y="2032656"/>
            <a:ext cx="6594768" cy="3622556"/>
          </a:xfrm>
        </p:spPr>
        <p:txBody>
          <a:bodyPr>
            <a:normAutofit fontScale="85000" lnSpcReduction="20000"/>
          </a:bodyPr>
          <a:lstStyle/>
          <a:p>
            <a:r>
              <a:rPr lang="en-US" dirty="0"/>
              <a:t>Data cleaning</a:t>
            </a:r>
          </a:p>
          <a:p>
            <a:pPr marL="285750" indent="-285750">
              <a:buFont typeface="Arial" panose="020B0604020202020204" pitchFamily="34" charset="0"/>
              <a:buChar char="•"/>
            </a:pPr>
            <a:r>
              <a:rPr lang="en-US" sz="1600" dirty="0"/>
              <a:t>Dropped the columns with single unique value – 9 columns</a:t>
            </a:r>
          </a:p>
          <a:p>
            <a:pPr marL="285750" indent="-285750">
              <a:buFont typeface="Arial" panose="020B0604020202020204" pitchFamily="34" charset="0"/>
              <a:buChar char="•"/>
            </a:pPr>
            <a:r>
              <a:rPr lang="en-US" sz="1600" dirty="0"/>
              <a:t>Dropped the columns which has only null values – 54 columns</a:t>
            </a:r>
          </a:p>
          <a:p>
            <a:pPr marL="285750" indent="-285750">
              <a:buFont typeface="Arial" panose="020B0604020202020204" pitchFamily="34" charset="0"/>
              <a:buChar char="•"/>
            </a:pPr>
            <a:r>
              <a:rPr lang="en-US" sz="1600" dirty="0"/>
              <a:t>Understanding the data dictionary, </a:t>
            </a:r>
            <a:r>
              <a:rPr lang="en-US" sz="1600" dirty="0" err="1"/>
              <a:t>unuseful</a:t>
            </a:r>
            <a:r>
              <a:rPr lang="en-US" sz="1600" dirty="0"/>
              <a:t> columns for analysis is dropped – 17 columns</a:t>
            </a:r>
          </a:p>
          <a:p>
            <a:pPr marL="285750" indent="-285750">
              <a:buFont typeface="Arial" panose="020B0604020202020204" pitchFamily="34" charset="0"/>
              <a:buChar char="•"/>
            </a:pPr>
            <a:r>
              <a:rPr lang="en-US" sz="1600" dirty="0"/>
              <a:t>Data cleaning is performed on total of 111 </a:t>
            </a:r>
            <a:r>
              <a:rPr lang="en-US" sz="1600" dirty="0" err="1"/>
              <a:t>coulmns</a:t>
            </a:r>
            <a:r>
              <a:rPr lang="en-US" sz="1600" dirty="0"/>
              <a:t> to arrive at the required column count for further analysis on 31 columns.</a:t>
            </a:r>
          </a:p>
          <a:p>
            <a:pPr marL="285750" indent="-285750">
              <a:buFont typeface="Arial" panose="020B0604020202020204" pitchFamily="34" charset="0"/>
              <a:buChar char="•"/>
            </a:pPr>
            <a:r>
              <a:rPr lang="en-US" sz="1600" dirty="0"/>
              <a:t>Outliers for Annual income column, term columns, loan amount, funded amount and interest rate are removed</a:t>
            </a:r>
          </a:p>
          <a:p>
            <a:endParaRPr lang="en-US" dirty="0"/>
          </a:p>
          <a:p>
            <a:endParaRPr lang="en-US" dirty="0"/>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4896094" cy="713015"/>
          </a:xfrm>
        </p:spPr>
        <p:txBody>
          <a:bodyPr>
            <a:normAutofit fontScale="90000"/>
          </a:bodyPr>
          <a:lstStyle/>
          <a:p>
            <a:r>
              <a:rPr lang="en-US" dirty="0"/>
              <a:t>APPROACH​</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18500" y="2032656"/>
            <a:ext cx="6594768" cy="3622556"/>
          </a:xfrm>
        </p:spPr>
        <p:txBody>
          <a:bodyPr>
            <a:normAutofit/>
          </a:bodyPr>
          <a:lstStyle/>
          <a:p>
            <a:r>
              <a:rPr lang="en-US" dirty="0"/>
              <a:t>Data Analysis - Univariate</a:t>
            </a:r>
          </a:p>
          <a:p>
            <a:pPr marL="285750" indent="-285750">
              <a:buFont typeface="Arial" panose="020B0604020202020204" pitchFamily="34" charset="0"/>
              <a:buChar char="•"/>
            </a:pPr>
            <a:r>
              <a:rPr lang="en-US" sz="1600" dirty="0"/>
              <a:t>Analysis on loan status</a:t>
            </a:r>
            <a:endParaRPr lang="en-US" dirty="0"/>
          </a:p>
          <a:p>
            <a:endParaRPr lang="en-US" dirty="0"/>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3073" name="Picture 1">
            <a:extLst>
              <a:ext uri="{FF2B5EF4-FFF2-40B4-BE49-F238E27FC236}">
                <a16:creationId xmlns:a16="http://schemas.microsoft.com/office/drawing/2014/main" id="{570D22B6-00EC-F0B8-86F0-D38B142C13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246" y="3434032"/>
            <a:ext cx="4076119" cy="2996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05F6E6AF-EABE-75A9-D503-2D6EEDFAD015}"/>
              </a:ext>
            </a:extLst>
          </p:cNvPr>
          <p:cNvSpPr>
            <a:spLocks noChangeArrowheads="1"/>
          </p:cNvSpPr>
          <p:nvPr/>
        </p:nvSpPr>
        <p:spPr bwMode="auto">
          <a:xfrm>
            <a:off x="4684541" y="2733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B4450E7-D33E-7A4D-0732-B5BB471A828E}"/>
              </a:ext>
            </a:extLst>
          </p:cNvPr>
          <p:cNvSpPr txBox="1"/>
          <p:nvPr/>
        </p:nvSpPr>
        <p:spPr>
          <a:xfrm>
            <a:off x="9186204" y="3429000"/>
            <a:ext cx="2920642" cy="2420663"/>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1600" dirty="0">
                <a:solidFill>
                  <a:schemeClr val="tx2"/>
                </a:solidFill>
              </a:rPr>
              <a:t>14.17% loans are charged off.</a:t>
            </a:r>
          </a:p>
          <a:p>
            <a:pPr marL="285750" indent="-285750">
              <a:lnSpc>
                <a:spcPct val="150000"/>
              </a:lnSpc>
              <a:spcAft>
                <a:spcPts val="1200"/>
              </a:spcAft>
              <a:buFont typeface="Arial" panose="020B0604020202020204" pitchFamily="34" charset="0"/>
              <a:buChar char="•"/>
            </a:pPr>
            <a:r>
              <a:rPr lang="en-US" sz="1600" dirty="0">
                <a:solidFill>
                  <a:schemeClr val="tx2"/>
                </a:solidFill>
              </a:rPr>
              <a:t>2.87 % loans are still running therefore those loan will not be participating in analysis</a:t>
            </a:r>
          </a:p>
        </p:txBody>
      </p:sp>
    </p:spTree>
    <p:extLst>
      <p:ext uri="{BB962C8B-B14F-4D97-AF65-F5344CB8AC3E}">
        <p14:creationId xmlns:p14="http://schemas.microsoft.com/office/powerpoint/2010/main" val="217130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4896094" cy="713015"/>
          </a:xfrm>
        </p:spPr>
        <p:txBody>
          <a:bodyPr>
            <a:normAutofit fontScale="90000"/>
          </a:bodyPr>
          <a:lstStyle/>
          <a:p>
            <a:r>
              <a:rPr lang="en-US" dirty="0"/>
              <a:t>APPROACH​</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18500" y="2032656"/>
            <a:ext cx="6594768" cy="3622556"/>
          </a:xfrm>
        </p:spPr>
        <p:txBody>
          <a:bodyPr>
            <a:normAutofit/>
          </a:bodyPr>
          <a:lstStyle/>
          <a:p>
            <a:r>
              <a:rPr lang="en-US" dirty="0"/>
              <a:t>Data Analysis - Univariate</a:t>
            </a:r>
          </a:p>
          <a:p>
            <a:pPr marL="285750" indent="-285750">
              <a:buFont typeface="Arial" panose="020B0604020202020204" pitchFamily="34" charset="0"/>
              <a:buChar char="•"/>
            </a:pPr>
            <a:r>
              <a:rPr lang="en-US" sz="1600" dirty="0"/>
              <a:t>Analysis on Home ownership</a:t>
            </a:r>
            <a:endParaRPr lang="en-US" dirty="0"/>
          </a:p>
          <a:p>
            <a:endParaRPr lang="en-US" dirty="0"/>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05F6E6AF-EABE-75A9-D503-2D6EEDFAD015}"/>
              </a:ext>
            </a:extLst>
          </p:cNvPr>
          <p:cNvSpPr>
            <a:spLocks noChangeArrowheads="1"/>
          </p:cNvSpPr>
          <p:nvPr/>
        </p:nvSpPr>
        <p:spPr bwMode="auto">
          <a:xfrm>
            <a:off x="4684541" y="2733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B4450E7-D33E-7A4D-0732-B5BB471A828E}"/>
              </a:ext>
            </a:extLst>
          </p:cNvPr>
          <p:cNvSpPr txBox="1"/>
          <p:nvPr/>
        </p:nvSpPr>
        <p:spPr>
          <a:xfrm>
            <a:off x="9186204" y="3429000"/>
            <a:ext cx="2920642" cy="1158779"/>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1600" dirty="0">
                <a:solidFill>
                  <a:schemeClr val="tx2"/>
                </a:solidFill>
              </a:rPr>
              <a:t>Inference -  most of the customers are living rented place.</a:t>
            </a:r>
          </a:p>
        </p:txBody>
      </p:sp>
      <p:pic>
        <p:nvPicPr>
          <p:cNvPr id="4098" name="Picture 2">
            <a:extLst>
              <a:ext uri="{FF2B5EF4-FFF2-40B4-BE49-F238E27FC236}">
                <a16:creationId xmlns:a16="http://schemas.microsoft.com/office/drawing/2014/main" id="{88CCF616-25F5-5FE5-8EDE-80986C648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6777" y="3429000"/>
            <a:ext cx="4076118" cy="304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91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4896094" cy="713015"/>
          </a:xfrm>
        </p:spPr>
        <p:txBody>
          <a:bodyPr>
            <a:normAutofit fontScale="90000"/>
          </a:bodyPr>
          <a:lstStyle/>
          <a:p>
            <a:r>
              <a:rPr lang="en-US" dirty="0"/>
              <a:t>APPROACH​</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18500" y="2032656"/>
            <a:ext cx="6594768" cy="3622556"/>
          </a:xfrm>
        </p:spPr>
        <p:txBody>
          <a:bodyPr>
            <a:normAutofit/>
          </a:bodyPr>
          <a:lstStyle/>
          <a:p>
            <a:r>
              <a:rPr lang="en-US" dirty="0"/>
              <a:t>Data Analysis - Bivariate</a:t>
            </a:r>
          </a:p>
          <a:p>
            <a:pPr marL="285750" indent="-285750">
              <a:buFont typeface="Arial" panose="020B0604020202020204" pitchFamily="34" charset="0"/>
              <a:buChar char="•"/>
            </a:pPr>
            <a:r>
              <a:rPr lang="en-US" sz="1600" dirty="0"/>
              <a:t>Analysis on Purpose and Int rate</a:t>
            </a:r>
            <a:endParaRPr lang="en-US" dirty="0"/>
          </a:p>
          <a:p>
            <a:endParaRPr lang="en-US" dirty="0"/>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05F6E6AF-EABE-75A9-D503-2D6EEDFAD015}"/>
              </a:ext>
            </a:extLst>
          </p:cNvPr>
          <p:cNvSpPr>
            <a:spLocks noChangeArrowheads="1"/>
          </p:cNvSpPr>
          <p:nvPr/>
        </p:nvSpPr>
        <p:spPr bwMode="auto">
          <a:xfrm>
            <a:off x="4684541" y="2733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B4450E7-D33E-7A4D-0732-B5BB471A828E}"/>
              </a:ext>
            </a:extLst>
          </p:cNvPr>
          <p:cNvSpPr txBox="1"/>
          <p:nvPr/>
        </p:nvSpPr>
        <p:spPr>
          <a:xfrm>
            <a:off x="9186204" y="3429000"/>
            <a:ext cx="2920642" cy="1897443"/>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1600" dirty="0">
                <a:solidFill>
                  <a:schemeClr val="tx2"/>
                </a:solidFill>
              </a:rPr>
              <a:t>Inference -  most of the lending is on debt consolidation and the credit cards are highly likely to be charged-off</a:t>
            </a:r>
          </a:p>
        </p:txBody>
      </p:sp>
      <p:pic>
        <p:nvPicPr>
          <p:cNvPr id="6" name="Picture 3">
            <a:extLst>
              <a:ext uri="{FF2B5EF4-FFF2-40B4-BE49-F238E27FC236}">
                <a16:creationId xmlns:a16="http://schemas.microsoft.com/office/drawing/2014/main" id="{3C04737C-FFD3-AE4B-3362-184782092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0051" y="3387536"/>
            <a:ext cx="3651591" cy="304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87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4896094" cy="713015"/>
          </a:xfrm>
        </p:spPr>
        <p:txBody>
          <a:bodyPr>
            <a:normAutofit fontScale="90000"/>
          </a:bodyPr>
          <a:lstStyle/>
          <a:p>
            <a:r>
              <a:rPr lang="en-US" dirty="0"/>
              <a:t>APPROACH​</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18500" y="2032656"/>
            <a:ext cx="3974166" cy="2668941"/>
          </a:xfrm>
        </p:spPr>
        <p:txBody>
          <a:bodyPr>
            <a:normAutofit/>
          </a:bodyPr>
          <a:lstStyle/>
          <a:p>
            <a:r>
              <a:rPr lang="en-US" dirty="0"/>
              <a:t>Data Analysis - Bivariate</a:t>
            </a:r>
          </a:p>
          <a:p>
            <a:pPr marL="285750" indent="-285750">
              <a:buFont typeface="Arial" panose="020B0604020202020204" pitchFamily="34" charset="0"/>
              <a:buChar char="•"/>
            </a:pPr>
            <a:r>
              <a:rPr lang="en-US" sz="1600" dirty="0"/>
              <a:t>Analysis on Loan amount and Int rate</a:t>
            </a:r>
            <a:endParaRPr lang="en-US" dirty="0"/>
          </a:p>
          <a:p>
            <a:endParaRPr lang="en-US" dirty="0"/>
          </a:p>
          <a:p>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05F6E6AF-EABE-75A9-D503-2D6EEDFAD015}"/>
              </a:ext>
            </a:extLst>
          </p:cNvPr>
          <p:cNvSpPr>
            <a:spLocks noChangeArrowheads="1"/>
          </p:cNvSpPr>
          <p:nvPr/>
        </p:nvSpPr>
        <p:spPr bwMode="auto">
          <a:xfrm>
            <a:off x="4684541" y="2733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B4450E7-D33E-7A4D-0732-B5BB471A828E}"/>
              </a:ext>
            </a:extLst>
          </p:cNvPr>
          <p:cNvSpPr txBox="1"/>
          <p:nvPr/>
        </p:nvSpPr>
        <p:spPr>
          <a:xfrm>
            <a:off x="9186204" y="3429000"/>
            <a:ext cx="2920642" cy="1528111"/>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1600" dirty="0">
                <a:solidFill>
                  <a:schemeClr val="tx2"/>
                </a:solidFill>
              </a:rPr>
              <a:t>Inference -  most of the borrowers are on the interest range 7.5% to 15%</a:t>
            </a:r>
          </a:p>
        </p:txBody>
      </p:sp>
      <p:sp>
        <p:nvSpPr>
          <p:cNvPr id="7" name="Rectangle 2">
            <a:extLst>
              <a:ext uri="{FF2B5EF4-FFF2-40B4-BE49-F238E27FC236}">
                <a16:creationId xmlns:a16="http://schemas.microsoft.com/office/drawing/2014/main" id="{F541A33F-B245-5377-5297-C98B2B69C5C2}"/>
              </a:ext>
            </a:extLst>
          </p:cNvPr>
          <p:cNvSpPr>
            <a:spLocks noChangeArrowheads="1"/>
          </p:cNvSpPr>
          <p:nvPr/>
        </p:nvSpPr>
        <p:spPr bwMode="auto">
          <a:xfrm>
            <a:off x="4445391" y="2866556"/>
            <a:ext cx="93790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171" name="Picture 3">
            <a:extLst>
              <a:ext uri="{FF2B5EF4-FFF2-40B4-BE49-F238E27FC236}">
                <a16:creationId xmlns:a16="http://schemas.microsoft.com/office/drawing/2014/main" id="{6E7A60D8-3AC8-D985-7B62-188E1B323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541" y="3275093"/>
            <a:ext cx="4196526" cy="303862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21FDD07D-86D1-A9A7-44D7-1199A93AFB64}"/>
              </a:ext>
            </a:extLst>
          </p:cNvPr>
          <p:cNvSpPr>
            <a:spLocks noChangeArrowheads="1"/>
          </p:cNvSpPr>
          <p:nvPr/>
        </p:nvSpPr>
        <p:spPr bwMode="auto">
          <a:xfrm>
            <a:off x="0" y="-300307"/>
            <a:ext cx="73471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726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CONCLUSION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604911" y="1702191"/>
            <a:ext cx="6754739" cy="4652572"/>
          </a:xfrm>
        </p:spPr>
        <p:txBody>
          <a:bodyPr vert="horz" lIns="91440" tIns="45720" rIns="91440" bIns="45720" rtlCol="0" anchor="t">
            <a:normAutofit/>
          </a:bodyPr>
          <a:lstStyle/>
          <a:p>
            <a:pPr marL="285750" indent="-285750">
              <a:buFont typeface="Arial" panose="020B0604020202020204" pitchFamily="34" charset="0"/>
              <a:buChar char="•"/>
            </a:pPr>
            <a:r>
              <a:rPr lang="en-US" dirty="0"/>
              <a:t>Borrowers with high interest and 10+ years of employment length. </a:t>
            </a:r>
          </a:p>
          <a:p>
            <a:pPr marL="285750" indent="-285750">
              <a:buFont typeface="Arial" panose="020B0604020202020204" pitchFamily="34" charset="0"/>
              <a:buChar char="•"/>
            </a:pPr>
            <a:r>
              <a:rPr lang="en-US" dirty="0"/>
              <a:t>Borrowers living on mortgage with loan amount greater than 12000. </a:t>
            </a:r>
          </a:p>
          <a:p>
            <a:pPr marL="285750" indent="-285750">
              <a:buFont typeface="Arial" panose="020B0604020202020204" pitchFamily="34" charset="0"/>
              <a:buChar char="•"/>
            </a:pPr>
            <a:r>
              <a:rPr lang="en-US" dirty="0"/>
              <a:t>Loan for debt consolidation, credit card, small business with loan amount greater than 12000. For any loan amount provided with an average interest rate higher than 13%. </a:t>
            </a:r>
          </a:p>
          <a:p>
            <a:pPr marL="285750" indent="-285750">
              <a:buFont typeface="Arial" panose="020B0604020202020204" pitchFamily="34" charset="0"/>
              <a:buChar char="•"/>
            </a:pPr>
            <a:r>
              <a:rPr lang="en-US" dirty="0"/>
              <a:t>Loan provided for house purpose with average interest grater than 15%. </a:t>
            </a:r>
          </a:p>
          <a:p>
            <a:pPr marL="285750" indent="-285750">
              <a:buFont typeface="Arial" panose="020B0604020202020204" pitchFamily="34" charset="0"/>
              <a:buChar char="•"/>
            </a:pPr>
            <a:r>
              <a:rPr lang="en-US" dirty="0"/>
              <a:t>Installments between 800 - 12000 with average interest greater than 15%. </a:t>
            </a:r>
          </a:p>
          <a:p>
            <a:pPr marL="285750" indent="-285750">
              <a:buFont typeface="Arial" panose="020B0604020202020204" pitchFamily="34" charset="0"/>
              <a:buChar char="•"/>
            </a:pPr>
            <a:r>
              <a:rPr lang="en-US" dirty="0"/>
              <a:t> Average interest rate of 17% with installment greater than 12000. </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34637220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{E6D2A318-3536-48A8-8C94-862D3317B26B}tf33968143_win32</Template>
  <TotalTime>60</TotalTime>
  <Words>470</Words>
  <Application>Microsoft Office PowerPoint</Application>
  <PresentationFormat>Widescreen</PresentationFormat>
  <Paragraphs>72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 Next LT Pro</vt:lpstr>
      <vt:lpstr>Calibri</vt:lpstr>
      <vt:lpstr>Custom</vt:lpstr>
      <vt:lpstr>LENDING CLUB CASE STUDY </vt:lpstr>
      <vt:lpstr>Agenda</vt:lpstr>
      <vt:lpstr>PROBLEM STATEMENT</vt:lpstr>
      <vt:lpstr>APPROACH​</vt:lpstr>
      <vt:lpstr>APPROACH​</vt:lpstr>
      <vt:lpstr>APPROACH​</vt:lpstr>
      <vt:lpstr>APPROACH​</vt:lpstr>
      <vt:lpstr>APPROACH​</vt:lpstr>
      <vt:lpstr>CONCLUSION</vt:lpstr>
      <vt:lpstr>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 </dc:title>
  <dc:creator>Srilekha</dc:creator>
  <cp:lastModifiedBy>Srilekha</cp:lastModifiedBy>
  <cp:revision>1</cp:revision>
  <dcterms:created xsi:type="dcterms:W3CDTF">2024-05-29T17:08:05Z</dcterms:created>
  <dcterms:modified xsi:type="dcterms:W3CDTF">2024-05-29T18:08:31Z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